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4"/>
  </p:notesMasterIdLst>
  <p:sldIdLst>
    <p:sldId id="256" r:id="rId2"/>
    <p:sldId id="257" r:id="rId3"/>
    <p:sldId id="260" r:id="rId4"/>
    <p:sldId id="259" r:id="rId5"/>
    <p:sldId id="261" r:id="rId6"/>
    <p:sldId id="258" r:id="rId7"/>
    <p:sldId id="262" r:id="rId8"/>
    <p:sldId id="267" r:id="rId9"/>
    <p:sldId id="266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EC7CE"/>
    <a:srgbClr val="5CBDD0"/>
    <a:srgbClr val="328C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2" autoAdjust="0"/>
    <p:restoredTop sz="94660"/>
  </p:normalViewPr>
  <p:slideViewPr>
    <p:cSldViewPr snapToGrid="0">
      <p:cViewPr>
        <p:scale>
          <a:sx n="90" d="100"/>
          <a:sy n="90" d="100"/>
        </p:scale>
        <p:origin x="3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gif>
</file>

<file path=ppt/media/image11.gif>
</file>

<file path=ppt/media/image12.gif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576538-BC4B-4B19-8883-7965034A0C95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67E597-33A8-47A9-A6EF-95C00FA75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380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Kapton,mylar,lexan</a:t>
            </a:r>
            <a:r>
              <a:rPr lang="en-US" dirty="0" smtClean="0"/>
              <a:t> all nearly have</a:t>
            </a:r>
            <a:r>
              <a:rPr lang="en-US" baseline="0" dirty="0" smtClean="0"/>
              <a:t> same transmission profile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7E597-33A8-47A9-A6EF-95C00FA753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521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63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638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839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831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460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09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997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46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94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325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777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D85633D-13BC-46EE-AF08-5F8AC54319BB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98C1FE0C-CE9E-4053-A69F-1BD8516715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81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2.wdp"/><Relationship Id="rId7" Type="http://schemas.openxmlformats.org/officeDocument/2006/relationships/image" Target="../media/image12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gif"/><Relationship Id="rId5" Type="http://schemas.openxmlformats.org/officeDocument/2006/relationships/image" Target="../media/image10.gif"/><Relationship Id="rId4" Type="http://schemas.openxmlformats.org/officeDocument/2006/relationships/image" Target="../media/image9.gif"/><Relationship Id="rId9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kDx1Huj8sgQ&amp;t=68400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23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166769" cy="78486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174" y="76200"/>
            <a:ext cx="8492007" cy="3352800"/>
          </a:xfrm>
        </p:spPr>
        <p:txBody>
          <a:bodyPr anchor="t"/>
          <a:lstStyle/>
          <a:p>
            <a:r>
              <a:rPr lang="en-US" sz="6600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Detector Response Modeling:</a:t>
            </a:r>
            <a:br>
              <a:rPr lang="en-US" sz="6600" dirty="0" smtClean="0">
                <a:solidFill>
                  <a:srgbClr val="3EC7CE"/>
                </a:solidFill>
                <a:latin typeface="Bodoni MT" panose="02070603080606020203" pitchFamily="18" charset="0"/>
              </a:rPr>
            </a:br>
            <a:r>
              <a:rPr lang="en-US" sz="6600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Dual Aperture </a:t>
            </a:r>
            <a:br>
              <a:rPr lang="en-US" sz="6600" dirty="0" smtClean="0">
                <a:solidFill>
                  <a:srgbClr val="3EC7CE"/>
                </a:solidFill>
                <a:latin typeface="Bodoni MT" panose="02070603080606020203" pitchFamily="18" charset="0"/>
              </a:rPr>
            </a:br>
            <a:r>
              <a:rPr lang="en-US" sz="6600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X-ray Solar Spectrometer</a:t>
            </a:r>
            <a:endParaRPr lang="en-US" sz="6600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67275" y="5073534"/>
            <a:ext cx="2924641" cy="1645920"/>
          </a:xfrm>
        </p:spPr>
        <p:txBody>
          <a:bodyPr>
            <a:normAutofit lnSpcReduction="10000"/>
          </a:bodyPr>
          <a:lstStyle/>
          <a:p>
            <a:pPr algn="r"/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APPM 4380</a:t>
            </a:r>
          </a:p>
          <a:p>
            <a:pPr algn="r"/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Final Project</a:t>
            </a:r>
          </a:p>
          <a:p>
            <a:pPr algn="r"/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Robert Sewell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66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Spectral Fitting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910" y="2004895"/>
            <a:ext cx="6980829" cy="6980829"/>
          </a:xfrm>
        </p:spPr>
      </p:pic>
      <p:sp>
        <p:nvSpPr>
          <p:cNvPr id="6" name="TextBox 5"/>
          <p:cNvSpPr txBox="1"/>
          <p:nvPr/>
        </p:nvSpPr>
        <p:spPr>
          <a:xfrm>
            <a:off x="457200" y="1366602"/>
            <a:ext cx="107275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CHIANTI spectra modeling to fit rocket flight data using detector response matrix model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Several tunable parameters (two temperature fits, elemental abundances)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Minimize </a:t>
            </a:r>
            <a:r>
              <a:rPr lang="el-GR" sz="2400" dirty="0" smtClean="0">
                <a:solidFill>
                  <a:schemeClr val="bg1"/>
                </a:solidFill>
              </a:rPr>
              <a:t>χ</a:t>
            </a:r>
            <a:r>
              <a:rPr lang="el-GR" sz="2400" baseline="30000" dirty="0" smtClean="0">
                <a:solidFill>
                  <a:schemeClr val="bg1"/>
                </a:solidFill>
              </a:rPr>
              <a:t>2</a:t>
            </a:r>
            <a:r>
              <a:rPr lang="en-US" sz="2400" baseline="300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with similar method in n-dimension parameter space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Need to implement 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Nelder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-Mead or similar minimization algorithm as binary search is computationally expensive </a:t>
            </a:r>
            <a:endParaRPr lang="en-US" sz="2400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111" y="3688082"/>
            <a:ext cx="5438775" cy="305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677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Future Directions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910" y="2004895"/>
            <a:ext cx="6980829" cy="6980829"/>
          </a:xfrm>
        </p:spPr>
      </p:pic>
      <p:sp>
        <p:nvSpPr>
          <p:cNvPr id="5" name="TextBox 4"/>
          <p:cNvSpPr txBox="1"/>
          <p:nvPr/>
        </p:nvSpPr>
        <p:spPr>
          <a:xfrm>
            <a:off x="457200" y="1739841"/>
            <a:ext cx="110704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Bodoni MT" panose="02070603080606020203" pitchFamily="18" charset="0"/>
              </a:rPr>
              <a:t>P</a:t>
            </a:r>
            <a:r>
              <a:rPr lang="en-US" sz="36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hoto-electron effects</a:t>
            </a:r>
            <a:endParaRPr lang="en-US" sz="36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Nelder</a:t>
            </a:r>
            <a:r>
              <a:rPr lang="en-US" sz="36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-mead for spectral fitting</a:t>
            </a:r>
            <a:endParaRPr lang="en-US" sz="36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Feasibility</a:t>
            </a:r>
            <a:r>
              <a:rPr lang="en-US" sz="36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for </a:t>
            </a:r>
            <a:r>
              <a:rPr lang="en-US" sz="36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C</a:t>
            </a:r>
            <a:r>
              <a:rPr lang="en-US" sz="36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ubeSat mission  </a:t>
            </a:r>
            <a:endParaRPr lang="en-US" sz="36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18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Works Cited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910" y="2004895"/>
            <a:ext cx="6980829" cy="6980829"/>
          </a:xfrm>
        </p:spPr>
      </p:pic>
      <p:sp>
        <p:nvSpPr>
          <p:cNvPr id="3" name="TextBox 2"/>
          <p:cNvSpPr txBox="1"/>
          <p:nvPr/>
        </p:nvSpPr>
        <p:spPr>
          <a:xfrm>
            <a:off x="457200" y="1426671"/>
            <a:ext cx="1013908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bg1"/>
                </a:solidFill>
                <a:latin typeface="Bodoni MT" panose="02070603080606020203" pitchFamily="18" charset="0"/>
              </a:rPr>
              <a:t>Bradt</a:t>
            </a:r>
            <a:r>
              <a:rPr lang="en-US" sz="2000" dirty="0">
                <a:solidFill>
                  <a:schemeClr val="bg1"/>
                </a:solidFill>
                <a:latin typeface="Bodoni MT" panose="02070603080606020203" pitchFamily="18" charset="0"/>
              </a:rPr>
              <a:t>, Hale. </a:t>
            </a:r>
            <a:r>
              <a:rPr lang="en-US" sz="2000" i="1" dirty="0">
                <a:solidFill>
                  <a:schemeClr val="bg1"/>
                </a:solidFill>
                <a:latin typeface="Bodoni MT" panose="02070603080606020203" pitchFamily="18" charset="0"/>
              </a:rPr>
              <a:t>Astronomy Methods: a Physical Approach to Astronomical Observations</a:t>
            </a:r>
            <a:r>
              <a:rPr lang="en-US" sz="2000" dirty="0">
                <a:solidFill>
                  <a:schemeClr val="bg1"/>
                </a:solidFill>
                <a:latin typeface="Bodoni MT" panose="02070603080606020203" pitchFamily="18" charset="0"/>
              </a:rPr>
              <a:t>. Cambridge University Press, 2009.</a:t>
            </a:r>
          </a:p>
          <a:p>
            <a:endParaRPr lang="en-US" sz="20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endParaRPr lang="en-US" sz="2000" dirty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r>
              <a:rPr lang="en-US" sz="20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Caspi</a:t>
            </a:r>
            <a:r>
              <a:rPr lang="en-US" sz="2000" dirty="0">
                <a:solidFill>
                  <a:schemeClr val="bg1"/>
                </a:solidFill>
                <a:latin typeface="Bodoni MT" panose="02070603080606020203" pitchFamily="18" charset="0"/>
              </a:rPr>
              <a:t>, Amir, et al. “New Observations Of The Solar 0.5–5 Kev Soft X-Ray Spectrum.” </a:t>
            </a:r>
            <a:r>
              <a:rPr lang="en-US" sz="2000" i="1" dirty="0">
                <a:solidFill>
                  <a:schemeClr val="bg1"/>
                </a:solidFill>
                <a:latin typeface="Bodoni MT" panose="02070603080606020203" pitchFamily="18" charset="0"/>
              </a:rPr>
              <a:t>The Astrophysical Journal</a:t>
            </a:r>
            <a:r>
              <a:rPr lang="en-US" sz="2000" dirty="0">
                <a:solidFill>
                  <a:schemeClr val="bg1"/>
                </a:solidFill>
                <a:latin typeface="Bodoni MT" panose="02070603080606020203" pitchFamily="18" charset="0"/>
              </a:rPr>
              <a:t>, vol. 802, no. 1, 2015, doi:10.1088/2041-8205/802/1/l2.</a:t>
            </a:r>
          </a:p>
          <a:p>
            <a:endParaRPr lang="en-US" sz="20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r>
              <a:rPr lang="en-US" sz="20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Joglekar</a:t>
            </a:r>
            <a:r>
              <a:rPr lang="en-US" sz="2000" dirty="0">
                <a:solidFill>
                  <a:schemeClr val="bg1"/>
                </a:solidFill>
                <a:latin typeface="Bodoni MT" panose="02070603080606020203" pitchFamily="18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Bodoni MT" panose="02070603080606020203" pitchFamily="18" charset="0"/>
              </a:rPr>
              <a:t>Sachin</a:t>
            </a:r>
            <a:r>
              <a:rPr lang="en-US" sz="2000" dirty="0">
                <a:solidFill>
                  <a:schemeClr val="bg1"/>
                </a:solidFill>
                <a:latin typeface="Bodoni MT" panose="02070603080606020203" pitchFamily="18" charset="0"/>
              </a:rPr>
              <a:t>. “</a:t>
            </a:r>
            <a:r>
              <a:rPr lang="en-US" sz="2000" dirty="0" err="1">
                <a:solidFill>
                  <a:schemeClr val="bg1"/>
                </a:solidFill>
                <a:latin typeface="Bodoni MT" panose="02070603080606020203" pitchFamily="18" charset="0"/>
              </a:rPr>
              <a:t>Nelder</a:t>
            </a:r>
            <a:r>
              <a:rPr lang="en-US" sz="2000" dirty="0">
                <a:solidFill>
                  <a:schemeClr val="bg1"/>
                </a:solidFill>
                <a:latin typeface="Bodoni MT" panose="02070603080606020203" pitchFamily="18" charset="0"/>
              </a:rPr>
              <a:t>-Mead Optimization.” </a:t>
            </a:r>
            <a:r>
              <a:rPr lang="en-US" sz="2000" i="1" dirty="0" err="1">
                <a:solidFill>
                  <a:schemeClr val="bg1"/>
                </a:solidFill>
                <a:latin typeface="Bodoni MT" panose="02070603080606020203" pitchFamily="18" charset="0"/>
              </a:rPr>
              <a:t>Sachin</a:t>
            </a:r>
            <a:r>
              <a:rPr lang="en-US" sz="2000" i="1" dirty="0">
                <a:solidFill>
                  <a:schemeClr val="bg1"/>
                </a:solidFill>
                <a:latin typeface="Bodoni MT" panose="02070603080606020203" pitchFamily="18" charset="0"/>
              </a:rPr>
              <a:t> </a:t>
            </a:r>
            <a:r>
              <a:rPr lang="en-US" sz="2000" i="1" dirty="0" err="1">
                <a:solidFill>
                  <a:schemeClr val="bg1"/>
                </a:solidFill>
                <a:latin typeface="Bodoni MT" panose="02070603080606020203" pitchFamily="18" charset="0"/>
              </a:rPr>
              <a:t>Joglekar's</a:t>
            </a:r>
            <a:r>
              <a:rPr lang="en-US" sz="2000" i="1" dirty="0">
                <a:solidFill>
                  <a:schemeClr val="bg1"/>
                </a:solidFill>
                <a:latin typeface="Bodoni MT" panose="02070603080606020203" pitchFamily="18" charset="0"/>
              </a:rPr>
              <a:t> Blog</a:t>
            </a:r>
            <a:r>
              <a:rPr lang="en-US" sz="2000" dirty="0">
                <a:solidFill>
                  <a:schemeClr val="bg1"/>
                </a:solidFill>
                <a:latin typeface="Bodoni MT" panose="02070603080606020203" pitchFamily="18" charset="0"/>
              </a:rPr>
              <a:t>, 16 Jan. 2016, codesachin.wordpress.com/2016/01/16/</a:t>
            </a:r>
            <a:r>
              <a:rPr lang="en-US" sz="2000" dirty="0" err="1">
                <a:solidFill>
                  <a:schemeClr val="bg1"/>
                </a:solidFill>
                <a:latin typeface="Bodoni MT" panose="02070603080606020203" pitchFamily="18" charset="0"/>
              </a:rPr>
              <a:t>nelder</a:t>
            </a:r>
            <a:r>
              <a:rPr lang="en-US" sz="2000" dirty="0">
                <a:solidFill>
                  <a:schemeClr val="bg1"/>
                </a:solidFill>
                <a:latin typeface="Bodoni MT" panose="02070603080606020203" pitchFamily="18" charset="0"/>
              </a:rPr>
              <a:t>-mead-optimization</a:t>
            </a:r>
            <a:r>
              <a:rPr lang="en-US" sz="20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/.</a:t>
            </a:r>
          </a:p>
          <a:p>
            <a:endParaRPr lang="en-US" sz="2000" dirty="0">
              <a:solidFill>
                <a:schemeClr val="bg1"/>
              </a:solidFill>
              <a:effectLst/>
              <a:latin typeface="Bodoni MT" panose="02070603080606020203" pitchFamily="18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Bodoni MT" panose="02070603080606020203" pitchFamily="18" charset="0"/>
              </a:rPr>
              <a:t>http://jsoc.stanford.edu/images/fixed/AIA_131.jpg</a:t>
            </a:r>
            <a:endParaRPr lang="en-US" sz="2000" dirty="0">
              <a:solidFill>
                <a:schemeClr val="bg1"/>
              </a:solidFill>
              <a:effectLst/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550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Outline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910" y="2004895"/>
            <a:ext cx="6980829" cy="6980829"/>
          </a:xfr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1301" y="209741"/>
            <a:ext cx="1642453" cy="188981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434121" y="1658198"/>
            <a:ext cx="1107049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Spectra</a:t>
            </a:r>
            <a:endParaRPr lang="en-US" sz="3600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08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Motivation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910" y="2004895"/>
            <a:ext cx="6980829" cy="6980829"/>
          </a:xfrm>
        </p:spPr>
      </p:pic>
      <p:sp>
        <p:nvSpPr>
          <p:cNvPr id="4" name="TextBox 3"/>
          <p:cNvSpPr txBox="1"/>
          <p:nvPr/>
        </p:nvSpPr>
        <p:spPr>
          <a:xfrm>
            <a:off x="457198" y="1658198"/>
            <a:ext cx="1107049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Miniature X-ray Solar Spectrometer (MinXSS-1) CubeSat measured the soft X-ray spectra using the 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Amptek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X123 X-ray spectrometer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0.5-30keV photon energies, gap in the solar spectra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Single beryllium aperture - reduced field of view to limit</a:t>
            </a:r>
          </a:p>
          <a:p>
            <a:pPr lvl="1"/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   saturation during flare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Dual Aperture X-ray Solar Spectrometer (DAXSS) allows for </a:t>
            </a:r>
          </a:p>
          <a:p>
            <a:r>
              <a:rPr lang="en-US" sz="2400" dirty="0">
                <a:solidFill>
                  <a:schemeClr val="bg1"/>
                </a:solidFill>
                <a:latin typeface="Bodoni MT" panose="02070603080606020203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  higher energy counts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Increase field of view, add a thin filter to attenuate lower </a:t>
            </a:r>
          </a:p>
          <a:p>
            <a:pPr lvl="1"/>
            <a:r>
              <a:rPr lang="en-US" sz="2400" dirty="0">
                <a:solidFill>
                  <a:schemeClr val="bg1"/>
                </a:solidFill>
                <a:latin typeface="Bodoni MT" panose="02070603080606020203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  energy photons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Difficult to model response - interplay between the two </a:t>
            </a:r>
          </a:p>
          <a:p>
            <a:pPr lvl="1"/>
            <a:r>
              <a:rPr lang="en-US" sz="2400" dirty="0">
                <a:solidFill>
                  <a:schemeClr val="bg1"/>
                </a:solidFill>
                <a:latin typeface="Bodoni MT" panose="02070603080606020203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  filters</a:t>
            </a:r>
            <a:endParaRPr lang="en-US" sz="2400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5668" y="2296051"/>
            <a:ext cx="2613698" cy="45071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324" y="122572"/>
            <a:ext cx="1179458" cy="117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14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10772775" cy="1658198"/>
          </a:xfrm>
        </p:spPr>
        <p:txBody>
          <a:bodyPr>
            <a:normAutofit/>
          </a:bodyPr>
          <a:lstStyle/>
          <a:p>
            <a:r>
              <a:rPr lang="en-US" smtClean="0">
                <a:solidFill>
                  <a:srgbClr val="3EC7CE"/>
                </a:solidFill>
                <a:latin typeface="Bodoni MT" panose="02070603080606020203" pitchFamily="18" charset="0"/>
              </a:rPr>
              <a:t>Design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910" y="2004895"/>
            <a:ext cx="6980829" cy="6980829"/>
          </a:xfrm>
        </p:spPr>
      </p:pic>
      <p:sp>
        <p:nvSpPr>
          <p:cNvPr id="4" name="Title 1"/>
          <p:cNvSpPr>
            <a:spLocks noGrp="1"/>
          </p:cNvSpPr>
          <p:nvPr/>
        </p:nvSpPr>
        <p:spPr>
          <a:xfrm>
            <a:off x="5843587" y="2938585"/>
            <a:ext cx="5979181" cy="3757393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 smtClean="0"/>
              <a:t>Kapton-25micron, Pinhole Diameter-0.81mm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2078" t="5432" r="1620" b="2127"/>
          <a:stretch/>
        </p:blipFill>
        <p:spPr>
          <a:xfrm>
            <a:off x="5843587" y="3269887"/>
            <a:ext cx="5979181" cy="342609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/>
          <p:cNvSpPr txBox="1"/>
          <p:nvPr/>
        </p:nvSpPr>
        <p:spPr>
          <a:xfrm>
            <a:off x="457200" y="1658198"/>
            <a:ext cx="1107049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Bodoni MT" panose="02070603080606020203" pitchFamily="18" charset="0"/>
              </a:rPr>
              <a:t>T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ungsten cover with aperture opening to </a:t>
            </a:r>
            <a:r>
              <a:rPr lang="en-US" sz="2400" dirty="0" err="1">
                <a:solidFill>
                  <a:schemeClr val="bg1"/>
                </a:solidFill>
                <a:latin typeface="Bodoni MT" panose="02070603080606020203" pitchFamily="18" charset="0"/>
              </a:rPr>
              <a:t>K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apton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filter with a pinhole to the exposed beryllium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Need to model possible filter materials and aperture diameters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Material should not have a k-edge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near 0.5keV-3keV – choose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carbon based material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(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Kapton</a:t>
            </a:r>
            <a:r>
              <a:rPr lang="en-US" sz="2400" dirty="0">
                <a:solidFill>
                  <a:schemeClr val="bg1"/>
                </a:solidFill>
                <a:latin typeface="Bodoni MT" panose="02070603080606020203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– C</a:t>
            </a:r>
            <a:r>
              <a:rPr lang="en-US" sz="2400" baseline="-250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22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N</a:t>
            </a:r>
            <a:r>
              <a:rPr lang="en-US" sz="2400" baseline="-250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2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O</a:t>
            </a:r>
            <a:r>
              <a:rPr lang="en-US" sz="2400" baseline="-250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4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H</a:t>
            </a:r>
            <a:r>
              <a:rPr lang="en-US" sz="2400" baseline="-250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12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Model detector response using </a:t>
            </a:r>
          </a:p>
          <a:p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   example solar flux (quiet to average </a:t>
            </a:r>
          </a:p>
          <a:p>
            <a:r>
              <a:rPr lang="en-US" sz="2400" dirty="0">
                <a:solidFill>
                  <a:schemeClr val="bg1"/>
                </a:solidFill>
                <a:latin typeface="Bodoni MT" panose="02070603080606020203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  solar spectra)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Henke model of x-ray</a:t>
            </a:r>
          </a:p>
          <a:p>
            <a:pPr lvl="1"/>
            <a:r>
              <a:rPr lang="en-US" sz="2400" dirty="0">
                <a:solidFill>
                  <a:schemeClr val="bg1"/>
                </a:solidFill>
                <a:latin typeface="Bodoni MT" panose="02070603080606020203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   transmission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S(E)=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F</a:t>
            </a:r>
            <a:r>
              <a:rPr lang="en-US" sz="2400" baseline="-250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solar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(E)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T</a:t>
            </a:r>
            <a:r>
              <a:rPr lang="en-US" sz="2400" baseline="-250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both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(E)</a:t>
            </a:r>
            <a:endParaRPr lang="en-US" sz="2400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468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Detector Response Model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910" y="2004895"/>
            <a:ext cx="6980829" cy="6980829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1" t="4746" r="5391" b="5366"/>
          <a:stretch/>
        </p:blipFill>
        <p:spPr>
          <a:xfrm>
            <a:off x="6619631" y="3798007"/>
            <a:ext cx="5080000" cy="29307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91" y="3795925"/>
            <a:ext cx="5083608" cy="293285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56291" y="1418599"/>
            <a:ext cx="110704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Discrete bins blend sum over continuum of photon energies – model bin width FWHM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Calibrate with known source (Synchrotron Ultraviolet Radiation Facility) to model best fit of beryllium and 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Kapton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thicknesses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S(E)=∑[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T</a:t>
            </a:r>
            <a:r>
              <a:rPr lang="en-US" sz="2400" baseline="-250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BE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F</a:t>
            </a:r>
            <a:r>
              <a:rPr lang="en-US" sz="2400" baseline="-250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small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+T</a:t>
            </a:r>
            <a:r>
              <a:rPr lang="en-US" sz="2400" baseline="-250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both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F</a:t>
            </a:r>
            <a:r>
              <a:rPr lang="en-US" sz="2400" baseline="-250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large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]*Gaussian(FWHM)*(Bin Width)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Transmission of beryllium and 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Kapton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are variable with thicknesses</a:t>
            </a:r>
            <a:endParaRPr lang="en-US" sz="2400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053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441" y="0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 err="1" smtClean="0">
                <a:solidFill>
                  <a:srgbClr val="3EC7CE"/>
                </a:solidFill>
                <a:latin typeface="Bodoni MT" panose="02070603080606020203" pitchFamily="18" charset="0"/>
              </a:rPr>
              <a:t>Nelder</a:t>
            </a:r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-Mead Minimization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910" y="2004895"/>
            <a:ext cx="6980829" cy="6980829"/>
          </a:xfrm>
        </p:spPr>
      </p:pic>
      <p:grpSp>
        <p:nvGrpSpPr>
          <p:cNvPr id="8" name="Group 7"/>
          <p:cNvGrpSpPr/>
          <p:nvPr/>
        </p:nvGrpSpPr>
        <p:grpSpPr>
          <a:xfrm>
            <a:off x="4635480" y="1154294"/>
            <a:ext cx="7481457" cy="5637552"/>
            <a:chOff x="129653" y="1229357"/>
            <a:chExt cx="7481457" cy="5637552"/>
          </a:xfrm>
        </p:grpSpPr>
        <p:pic>
          <p:nvPicPr>
            <p:cNvPr id="7" name="Picture 6"/>
            <p:cNvPicPr>
              <a:picLocks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3510" y="4114800"/>
              <a:ext cx="3657600" cy="27432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653" y="1229357"/>
              <a:ext cx="3657600" cy="27432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653" y="4123709"/>
              <a:ext cx="3657600" cy="2743200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3510" y="1229357"/>
              <a:ext cx="3657600" cy="2743200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452274" y="1357494"/>
            <a:ext cx="41000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Minimize </a:t>
            </a:r>
            <a:r>
              <a:rPr lang="el-GR" sz="2400" dirty="0" smtClean="0">
                <a:solidFill>
                  <a:schemeClr val="bg1"/>
                </a:solidFill>
              </a:rPr>
              <a:t>χ</a:t>
            </a:r>
            <a:r>
              <a:rPr lang="el-GR" sz="2400" baseline="30000" dirty="0" smtClean="0">
                <a:solidFill>
                  <a:schemeClr val="bg1"/>
                </a:solidFill>
              </a:rPr>
              <a:t>2</a:t>
            </a:r>
            <a:r>
              <a:rPr lang="en-US" sz="2400" baseline="300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error between model response and calibration response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biLevel thresh="2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100000"/>
                    </a14:imgEffect>
                    <a14:imgEffect>
                      <a14:colorTemperature colorTemp="1500"/>
                    </a14:imgEffect>
                    <a14:imgEffect>
                      <a14:saturation sat="0"/>
                    </a14:imgEffect>
                    <a14:imgEffect>
                      <a14:brightnessContrast bright="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754" y="2590993"/>
            <a:ext cx="1699479" cy="67232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52274" y="3467016"/>
            <a:ext cx="4100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Use 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nelder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-mead method with a simplex in 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Kapton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-beryllium thickness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Iterate with different simplexes to verify global minima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83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Hybrid </a:t>
            </a:r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Model – Full Spectra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910" y="2004895"/>
            <a:ext cx="6980829" cy="6980829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9" t="4733" r="5151" b="6569"/>
          <a:stretch/>
        </p:blipFill>
        <p:spPr>
          <a:xfrm>
            <a:off x="6529878" y="2398029"/>
            <a:ext cx="5494488" cy="40905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2273" y="1357494"/>
            <a:ext cx="556208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Henke transmission model works well for </a:t>
            </a:r>
            <a:r>
              <a:rPr lang="en-US" sz="24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E</a:t>
            </a:r>
            <a:r>
              <a:rPr lang="en-US" sz="2400" baseline="-25000" dirty="0" err="1" smtClean="0">
                <a:solidFill>
                  <a:schemeClr val="bg1"/>
                </a:solidFill>
                <a:latin typeface="Bodoni MT" panose="02070603080606020203" pitchFamily="18" charset="0"/>
              </a:rPr>
              <a:t>photon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&gt;1keV to provid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e a continuum</a:t>
            </a:r>
            <a:endParaRPr lang="en-US" sz="24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Photon-electron effects prevalent &lt;1keV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Direct inversion at middle beam energy as an approximation </a:t>
            </a:r>
            <a:endParaRPr lang="en-US" sz="24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63" y="4329775"/>
            <a:ext cx="6306378" cy="215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39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Launch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910" y="2004895"/>
            <a:ext cx="6980829" cy="6980829"/>
          </a:xfrm>
        </p:spPr>
      </p:pic>
      <p:sp>
        <p:nvSpPr>
          <p:cNvPr id="5" name="TextBox 4"/>
          <p:cNvSpPr txBox="1"/>
          <p:nvPr/>
        </p:nvSpPr>
        <p:spPr>
          <a:xfrm>
            <a:off x="457200" y="1658198"/>
            <a:ext cx="112939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DAXSS launched on NASA Sounding rocket 36.336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Calibration mission for SDO EVE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Secondary payload (12 instruments total)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White </a:t>
            </a:r>
            <a:r>
              <a:rPr lang="en-US" sz="2400" dirty="0">
                <a:solidFill>
                  <a:schemeClr val="bg1"/>
                </a:solidFill>
                <a:latin typeface="Bodoni MT" panose="02070603080606020203" pitchFamily="18" charset="0"/>
              </a:rPr>
              <a:t>Sands Missile 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Range, New Mexico – </a:t>
            </a:r>
          </a:p>
          <a:p>
            <a:r>
              <a:rPr lang="en-US" sz="2400" dirty="0">
                <a:solidFill>
                  <a:schemeClr val="bg1"/>
                </a:solidFill>
                <a:latin typeface="Bodoni MT" panose="02070603080606020203" pitchFamily="18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   2018-06-18 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  <a:hlinkClick r:id="rId4"/>
              </a:rPr>
              <a:t>19:00:00</a:t>
            </a:r>
            <a:r>
              <a:rPr lang="en-US" sz="2400" dirty="0" smtClean="0">
                <a:solidFill>
                  <a:schemeClr val="bg1"/>
                </a:solidFill>
                <a:latin typeface="Bodoni MT" panose="02070603080606020203" pitchFamily="18" charset="0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Bodoni MT" panose="02070603080606020203" pitchFamily="18" charset="0"/>
              </a:rPr>
              <a:t>UTC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  <a:latin typeface="Bodoni MT" panose="020706030806060202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Bodoni MT" panose="020706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646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10772775" cy="165819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3EC7CE"/>
                </a:solidFill>
                <a:latin typeface="Bodoni MT" panose="02070603080606020203" pitchFamily="18" charset="0"/>
              </a:rPr>
              <a:t>Launch</a:t>
            </a:r>
            <a:endParaRPr lang="en-US" dirty="0">
              <a:solidFill>
                <a:srgbClr val="3EC7CE"/>
              </a:solidFill>
              <a:latin typeface="Bodoni MT" panose="02070603080606020203" pitchFamily="18" charset="0"/>
            </a:endParaRP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/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910" y="2004895"/>
            <a:ext cx="6980829" cy="6980829"/>
          </a:xfrm>
        </p:spPr>
      </p:pic>
      <p:pic>
        <p:nvPicPr>
          <p:cNvPr id="3" name="NASA_Sounding_Rocket_36.336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8273"/>
            <a:ext cx="12176371" cy="684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950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3509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4541</TotalTime>
  <Words>469</Words>
  <Application>Microsoft Office PowerPoint</Application>
  <PresentationFormat>Widescreen</PresentationFormat>
  <Paragraphs>80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Bodoni MT</vt:lpstr>
      <vt:lpstr>Calibri</vt:lpstr>
      <vt:lpstr>Calibri Light</vt:lpstr>
      <vt:lpstr>Metropolitan</vt:lpstr>
      <vt:lpstr>Detector Response Modeling: Dual Aperture  X-ray Solar Spectrometer</vt:lpstr>
      <vt:lpstr>Outline</vt:lpstr>
      <vt:lpstr>Motivation</vt:lpstr>
      <vt:lpstr>Design</vt:lpstr>
      <vt:lpstr>Detector Response Model</vt:lpstr>
      <vt:lpstr>Nelder-Mead Minimization</vt:lpstr>
      <vt:lpstr>Hybrid Model – Full Spectra</vt:lpstr>
      <vt:lpstr>Launch</vt:lpstr>
      <vt:lpstr>Launch</vt:lpstr>
      <vt:lpstr>Spectral Fitting</vt:lpstr>
      <vt:lpstr>Future Directions</vt:lpstr>
      <vt:lpstr>Works Cited</vt:lpstr>
    </vt:vector>
  </TitlesOfParts>
  <Company>Razer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</dc:creator>
  <cp:lastModifiedBy>Robert Sewell</cp:lastModifiedBy>
  <cp:revision>36</cp:revision>
  <dcterms:created xsi:type="dcterms:W3CDTF">2018-12-02T02:40:08Z</dcterms:created>
  <dcterms:modified xsi:type="dcterms:W3CDTF">2018-12-05T06:25:39Z</dcterms:modified>
</cp:coreProperties>
</file>